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1"/>
  </p:sldMasterIdLst>
  <p:notesMasterIdLst>
    <p:notesMasterId r:id="rId15"/>
  </p:notesMasterIdLst>
  <p:sldIdLst>
    <p:sldId id="256" r:id="rId2"/>
    <p:sldId id="271" r:id="rId3"/>
    <p:sldId id="263" r:id="rId4"/>
    <p:sldId id="264" r:id="rId5"/>
    <p:sldId id="266" r:id="rId6"/>
    <p:sldId id="267" r:id="rId7"/>
    <p:sldId id="289" r:id="rId8"/>
    <p:sldId id="276" r:id="rId9"/>
    <p:sldId id="278" r:id="rId10"/>
    <p:sldId id="279" r:id="rId11"/>
    <p:sldId id="287" r:id="rId12"/>
    <p:sldId id="288"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08"/>
    <p:restoredTop sz="94201"/>
  </p:normalViewPr>
  <p:slideViewPr>
    <p:cSldViewPr snapToGrid="0" snapToObjects="1">
      <p:cViewPr varScale="1">
        <p:scale>
          <a:sx n="89" d="100"/>
          <a:sy n="89" d="100"/>
        </p:scale>
        <p:origin x="16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3183B-04E5-4513-A082-83A82ED1747B}" type="datetimeFigureOut">
              <a:rPr lang="en-US" smtClean="0"/>
              <a:t>12/11/19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4A350E-1586-4869-A6D2-CBF09C4BAC1F}" type="slidenum">
              <a:rPr lang="en-US" smtClean="0"/>
              <a:t>‹#›</a:t>
            </a:fld>
            <a:endParaRPr lang="en-US"/>
          </a:p>
        </p:txBody>
      </p:sp>
    </p:spTree>
    <p:extLst>
      <p:ext uri="{BB962C8B-B14F-4D97-AF65-F5344CB8AC3E}">
        <p14:creationId xmlns:p14="http://schemas.microsoft.com/office/powerpoint/2010/main" val="2144143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D0065BE-0657-4A47-90AD-C21C55E16B19}" type="datetime4">
              <a:rPr lang="en-US" smtClean="0"/>
              <a:pPr/>
              <a:t>December 11, 2019</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2754ED01-E2A0-4C1E-8E21-014B99041579}"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B1B13E-D5AF-485E-81A1-82A140076526}" type="datetime4">
              <a:rPr lang="en-US" smtClean="0"/>
              <a:pPr/>
              <a:t>December 11, 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1B13E-D5AF-485E-81A1-82A140076526}" type="datetime4">
              <a:rPr lang="en-US" smtClean="0"/>
              <a:pPr/>
              <a:t>December 11,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1B13E-D5AF-485E-81A1-82A140076526}" type="datetime4">
              <a:rPr lang="en-US" smtClean="0"/>
              <a:pPr/>
              <a:t>December 11,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1B13E-D5AF-485E-81A1-82A140076526}" type="datetime4">
              <a:rPr lang="en-US" smtClean="0"/>
              <a:pPr/>
              <a:t>December 11,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1B13E-D5AF-485E-81A1-82A140076526}" type="datetime4">
              <a:rPr lang="en-US" smtClean="0"/>
              <a:pPr/>
              <a:t>December 11,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1B13E-D5AF-485E-81A1-82A140076526}" type="datetime4">
              <a:rPr lang="en-US" smtClean="0"/>
              <a:pPr/>
              <a:t>December 11,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6C3AA4-67BE-44F7-809A-3582401494AF}" type="datetime4">
              <a:rPr lang="en-US" smtClean="0"/>
              <a:pPr/>
              <a:t>December 11,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172EEB-1769-4776-AD69-E7C1260563EB}" type="datetime4">
              <a:rPr lang="en-US" smtClean="0"/>
              <a:pPr/>
              <a:t>December 11,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D47BB8AF-C16A-4836-A92D-61834B5F0BA5}" type="datetime4">
              <a:rPr lang="en-US" smtClean="0"/>
              <a:pPr/>
              <a:t>December 11, 2019</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December 11,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December 11,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December 11,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FB012D-77A1-44B0-BB26-329BA1EE55C9}" type="datetime4">
              <a:rPr lang="en-US" smtClean="0"/>
              <a:pPr/>
              <a:t>December 11, 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December 11,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December 11,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December 11,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2B1B13E-D5AF-485E-81A1-82A140076526}" type="datetime4">
              <a:rPr lang="en-US" smtClean="0"/>
              <a:pPr/>
              <a:t>December 11, 2019</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124519871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553279" y="1713708"/>
            <a:ext cx="6244917" cy="1204306"/>
          </a:xfrm>
        </p:spPr>
        <p:txBody>
          <a:bodyPr>
            <a:noAutofit/>
          </a:bodyPr>
          <a:lstStyle/>
          <a:p>
            <a:r>
              <a:rPr lang="en-US" sz="5300" b="1" dirty="0"/>
              <a:t>IB Diploma program</a:t>
            </a:r>
          </a:p>
        </p:txBody>
      </p:sp>
      <p:sp>
        <p:nvSpPr>
          <p:cNvPr id="3" name="Subtitle 2"/>
          <p:cNvSpPr>
            <a:spLocks noGrp="1"/>
          </p:cNvSpPr>
          <p:nvPr>
            <p:ph type="subTitle" idx="1"/>
          </p:nvPr>
        </p:nvSpPr>
        <p:spPr/>
        <p:txBody>
          <a:bodyPr>
            <a:normAutofit/>
          </a:bodyPr>
          <a:lstStyle/>
          <a:p>
            <a:r>
              <a:rPr lang="en-US" sz="2500" b="1" dirty="0"/>
              <a:t>International Baccalaureate</a:t>
            </a:r>
          </a:p>
        </p:txBody>
      </p:sp>
      <p:sp>
        <p:nvSpPr>
          <p:cNvPr id="4" name="TextBox 3"/>
          <p:cNvSpPr txBox="1"/>
          <p:nvPr/>
        </p:nvSpPr>
        <p:spPr>
          <a:xfrm>
            <a:off x="5103341" y="5473736"/>
            <a:ext cx="3740385" cy="923330"/>
          </a:xfrm>
          <a:prstGeom prst="rect">
            <a:avLst/>
          </a:prstGeom>
          <a:noFill/>
        </p:spPr>
        <p:txBody>
          <a:bodyPr wrap="square" rtlCol="0">
            <a:spAutoFit/>
          </a:bodyPr>
          <a:lstStyle/>
          <a:p>
            <a:r>
              <a:rPr lang="en-US" dirty="0" err="1"/>
              <a:t>Avi</a:t>
            </a:r>
            <a:r>
              <a:rPr lang="en-US" dirty="0"/>
              <a:t> Snyder</a:t>
            </a:r>
          </a:p>
          <a:p>
            <a:r>
              <a:rPr lang="en-US" dirty="0"/>
              <a:t>IB Diploma Coordinator</a:t>
            </a:r>
          </a:p>
          <a:p>
            <a:r>
              <a:rPr lang="en-US" dirty="0"/>
              <a:t>Social Studies and English Teacher</a:t>
            </a:r>
          </a:p>
        </p:txBody>
      </p:sp>
      <p:pic>
        <p:nvPicPr>
          <p:cNvPr id="6" name="Picture 5"/>
          <p:cNvPicPr>
            <a:picLocks noChangeAspect="1"/>
          </p:cNvPicPr>
          <p:nvPr/>
        </p:nvPicPr>
        <p:blipFill>
          <a:blip r:embed="rId2"/>
          <a:stretch>
            <a:fillRect/>
          </a:stretch>
        </p:blipFill>
        <p:spPr>
          <a:xfrm>
            <a:off x="6584260" y="0"/>
            <a:ext cx="2559739" cy="2503357"/>
          </a:xfrm>
          <a:prstGeom prst="rect">
            <a:avLst/>
          </a:prstGeom>
        </p:spPr>
      </p:pic>
    </p:spTree>
    <p:extLst>
      <p:ext uri="{BB962C8B-B14F-4D97-AF65-F5344CB8AC3E}">
        <p14:creationId xmlns:p14="http://schemas.microsoft.com/office/powerpoint/2010/main" val="1003155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433383"/>
          </a:xfrm>
        </p:spPr>
        <p:txBody>
          <a:bodyPr/>
          <a:lstStyle/>
          <a:p>
            <a:r>
              <a:rPr lang="en-US" b="1" dirty="0"/>
              <a:t>Differences in Assessment</a:t>
            </a:r>
          </a:p>
        </p:txBody>
      </p:sp>
      <p:sp>
        <p:nvSpPr>
          <p:cNvPr id="3" name="Content Placeholder 2"/>
          <p:cNvSpPr>
            <a:spLocks noGrp="1"/>
          </p:cNvSpPr>
          <p:nvPr>
            <p:ph idx="1"/>
          </p:nvPr>
        </p:nvSpPr>
        <p:spPr>
          <a:xfrm>
            <a:off x="1220672" y="1671923"/>
            <a:ext cx="7704667" cy="4534930"/>
          </a:xfrm>
        </p:spPr>
        <p:txBody>
          <a:bodyPr>
            <a:normAutofit fontScale="92500" lnSpcReduction="10000"/>
          </a:bodyPr>
          <a:lstStyle/>
          <a:p>
            <a:pPr marL="0" indent="0">
              <a:buNone/>
            </a:pPr>
            <a:endParaRPr lang="en-US" dirty="0"/>
          </a:p>
          <a:p>
            <a:pPr marL="0" indent="0">
              <a:buNone/>
            </a:pPr>
            <a:endParaRPr lang="en-US" dirty="0"/>
          </a:p>
          <a:p>
            <a:pPr marL="0" indent="0">
              <a:buNone/>
            </a:pPr>
            <a:r>
              <a:rPr lang="en-US" sz="2700" b="1" dirty="0"/>
              <a:t>AP score:</a:t>
            </a:r>
          </a:p>
          <a:p>
            <a:pPr>
              <a:buFont typeface="Arial"/>
              <a:buChar char="•"/>
            </a:pPr>
            <a:r>
              <a:rPr lang="en-US" sz="2700" dirty="0"/>
              <a:t>Based on one test on one day</a:t>
            </a:r>
          </a:p>
          <a:p>
            <a:pPr marL="0" indent="0">
              <a:buNone/>
            </a:pPr>
            <a:r>
              <a:rPr lang="en-US" sz="2700" b="1" dirty="0"/>
              <a:t>IB score:</a:t>
            </a:r>
          </a:p>
          <a:p>
            <a:r>
              <a:rPr lang="en-US" sz="2700" dirty="0"/>
              <a:t>Based on multiple tests over 2 days </a:t>
            </a:r>
          </a:p>
          <a:p>
            <a:r>
              <a:rPr lang="en-US" sz="2700" dirty="0"/>
              <a:t>AND At least one project that the student works on over time </a:t>
            </a:r>
          </a:p>
          <a:p>
            <a:r>
              <a:rPr lang="en-US" sz="2700" dirty="0"/>
              <a:t>Language A and B courses also include oral assessment</a:t>
            </a:r>
          </a:p>
          <a:p>
            <a:endParaRPr lang="en-US" dirty="0"/>
          </a:p>
          <a:p>
            <a:endParaRPr lang="en-US" b="1" dirty="0"/>
          </a:p>
          <a:p>
            <a:pPr>
              <a:buFont typeface="Arial"/>
              <a:buChar char="•"/>
            </a:pPr>
            <a:endParaRPr lang="en-US" dirty="0"/>
          </a:p>
          <a:p>
            <a:pPr marL="0" indent="0">
              <a:buNone/>
            </a:pPr>
            <a:endParaRPr lang="en-US" dirty="0"/>
          </a:p>
        </p:txBody>
      </p:sp>
    </p:spTree>
    <p:extLst>
      <p:ext uri="{BB962C8B-B14F-4D97-AF65-F5344CB8AC3E}">
        <p14:creationId xmlns:p14="http://schemas.microsoft.com/office/powerpoint/2010/main" val="376684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1850"/>
            <a:ext cx="7704667" cy="1075037"/>
          </a:xfrm>
        </p:spPr>
        <p:txBody>
          <a:bodyPr/>
          <a:lstStyle/>
          <a:p>
            <a:r>
              <a:rPr lang="en-US" b="1" dirty="0"/>
              <a:t>Difference in Program</a:t>
            </a:r>
          </a:p>
        </p:txBody>
      </p:sp>
      <p:sp>
        <p:nvSpPr>
          <p:cNvPr id="3" name="Content Placeholder 2"/>
          <p:cNvSpPr>
            <a:spLocks noGrp="1"/>
          </p:cNvSpPr>
          <p:nvPr>
            <p:ph idx="1"/>
          </p:nvPr>
        </p:nvSpPr>
        <p:spPr>
          <a:xfrm>
            <a:off x="1161037" y="1217678"/>
            <a:ext cx="7704667" cy="4868562"/>
          </a:xfrm>
        </p:spPr>
        <p:txBody>
          <a:bodyPr>
            <a:normAutofit/>
          </a:bodyPr>
          <a:lstStyle/>
          <a:p>
            <a:r>
              <a:rPr lang="en-US" dirty="0"/>
              <a:t>AP courses operate individually and are not connected</a:t>
            </a:r>
          </a:p>
          <a:p>
            <a:r>
              <a:rPr lang="en-US" dirty="0"/>
              <a:t>All IB classes are connected by Theory of Knowledge, the Learner Profile.</a:t>
            </a:r>
          </a:p>
          <a:p>
            <a:r>
              <a:rPr lang="en-US" dirty="0"/>
              <a:t>Interdisciplinary thinking and investigation of the discipline itself is a part of each course’s curriculum.</a:t>
            </a:r>
          </a:p>
          <a:p>
            <a:r>
              <a:rPr lang="en-US" dirty="0"/>
              <a:t>Scope of content</a:t>
            </a:r>
          </a:p>
          <a:p>
            <a:r>
              <a:rPr lang="en-US" dirty="0"/>
              <a:t>The IB Coordinator coordinates instruction as well as assessment.</a:t>
            </a:r>
          </a:p>
        </p:txBody>
      </p:sp>
    </p:spTree>
    <p:extLst>
      <p:ext uri="{BB962C8B-B14F-4D97-AF65-F5344CB8AC3E}">
        <p14:creationId xmlns:p14="http://schemas.microsoft.com/office/powerpoint/2010/main" val="164304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136" y="-286908"/>
            <a:ext cx="7704667" cy="1981200"/>
          </a:xfrm>
        </p:spPr>
        <p:txBody>
          <a:bodyPr/>
          <a:lstStyle/>
          <a:p>
            <a:r>
              <a:rPr lang="en-US" b="1" dirty="0"/>
              <a:t>IB Diploma Program</a:t>
            </a:r>
          </a:p>
        </p:txBody>
      </p:sp>
      <p:sp>
        <p:nvSpPr>
          <p:cNvPr id="3" name="Content Placeholder 2"/>
          <p:cNvSpPr>
            <a:spLocks noGrp="1"/>
          </p:cNvSpPr>
          <p:nvPr>
            <p:ph idx="1"/>
          </p:nvPr>
        </p:nvSpPr>
        <p:spPr>
          <a:xfrm>
            <a:off x="871538" y="1300163"/>
            <a:ext cx="8043862" cy="5049617"/>
          </a:xfrm>
        </p:spPr>
        <p:txBody>
          <a:bodyPr>
            <a:normAutofit fontScale="70000" lnSpcReduction="20000"/>
          </a:bodyPr>
          <a:lstStyle/>
          <a:p>
            <a:pPr marL="0" indent="0">
              <a:buNone/>
            </a:pPr>
            <a:r>
              <a:rPr lang="en-US" sz="2800" dirty="0"/>
              <a:t>Although a few IB classes may be taken a la carte, the overwhelming majority of IB classes are made up of IB DP Students.</a:t>
            </a:r>
          </a:p>
          <a:p>
            <a:pPr marL="0" indent="0">
              <a:buNone/>
            </a:pPr>
            <a:endParaRPr lang="en-US" sz="2800" dirty="0"/>
          </a:p>
          <a:p>
            <a:pPr marL="0" indent="0">
              <a:buNone/>
            </a:pPr>
            <a:r>
              <a:rPr lang="en-US" sz="2800" dirty="0"/>
              <a:t>The IB program currently contains 50 seniors and 60 juniors. We anticipate having a similarly-sized incoming Junior class next year and cannot exceed 60 students.</a:t>
            </a:r>
          </a:p>
          <a:p>
            <a:pPr marL="0" indent="0">
              <a:buNone/>
            </a:pPr>
            <a:endParaRPr lang="en-US" sz="2800" dirty="0"/>
          </a:p>
          <a:p>
            <a:pPr marL="0" indent="0">
              <a:buNone/>
            </a:pPr>
            <a:r>
              <a:rPr lang="en-US" sz="2800" dirty="0"/>
              <a:t>All 281 sophomores have been briefed on the program, and interest is higher than ever!  Applications will be released on December 18</a:t>
            </a:r>
            <a:r>
              <a:rPr lang="en-US" sz="2800" baseline="30000" dirty="0"/>
              <a:t>th</a:t>
            </a:r>
            <a:r>
              <a:rPr lang="en-US" sz="2800" dirty="0"/>
              <a:t> and will be due January 15</a:t>
            </a:r>
            <a:r>
              <a:rPr lang="en-US" sz="2800" baseline="30000" dirty="0"/>
              <a:t>th</a:t>
            </a:r>
            <a:r>
              <a:rPr lang="en-US" sz="2800" dirty="0"/>
              <a:t>. </a:t>
            </a:r>
          </a:p>
          <a:p>
            <a:pPr marL="0" indent="0">
              <a:buNone/>
            </a:pPr>
            <a:endParaRPr lang="en-US" sz="2800" dirty="0"/>
          </a:p>
          <a:p>
            <a:pPr marL="0" indent="0">
              <a:buNone/>
            </a:pPr>
            <a:r>
              <a:rPr lang="en-US" sz="2800" dirty="0"/>
              <a:t>Our students are many of the top students at Central and already have been accepted into top universities…over 20 out of 50 of our most recent IB graduated class attended Ivy League Universities in addition to a variety of other impressive schools!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8384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344" y="-160637"/>
            <a:ext cx="7704667" cy="1981200"/>
          </a:xfrm>
        </p:spPr>
        <p:txBody>
          <a:bodyPr/>
          <a:lstStyle/>
          <a:p>
            <a:r>
              <a:rPr lang="en-US" b="1" dirty="0"/>
              <a:t>I’m interested!</a:t>
            </a:r>
          </a:p>
        </p:txBody>
      </p:sp>
      <p:sp>
        <p:nvSpPr>
          <p:cNvPr id="3" name="Content Placeholder 2"/>
          <p:cNvSpPr>
            <a:spLocks noGrp="1"/>
          </p:cNvSpPr>
          <p:nvPr>
            <p:ph idx="1"/>
          </p:nvPr>
        </p:nvSpPr>
        <p:spPr>
          <a:xfrm>
            <a:off x="1277071" y="1162073"/>
            <a:ext cx="7520940" cy="4732638"/>
          </a:xfrm>
        </p:spPr>
        <p:txBody>
          <a:bodyPr>
            <a:noAutofit/>
          </a:bodyPr>
          <a:lstStyle/>
          <a:p>
            <a:r>
              <a:rPr lang="en-US" sz="2000" dirty="0"/>
              <a:t>Great!</a:t>
            </a:r>
          </a:p>
          <a:p>
            <a:r>
              <a:rPr lang="en-US" sz="2000" dirty="0"/>
              <a:t>Tell your child to come see me in Room 144 and say hello!</a:t>
            </a:r>
          </a:p>
          <a:p>
            <a:r>
              <a:rPr lang="en-US" sz="2000" dirty="0"/>
              <a:t>Contact me with questions and/or comments at  </a:t>
            </a:r>
            <a:r>
              <a:rPr lang="en-US" sz="5000" dirty="0" err="1"/>
              <a:t>ahockfield@philasd.org</a:t>
            </a:r>
            <a:endParaRPr lang="en-US" sz="5000" dirty="0"/>
          </a:p>
        </p:txBody>
      </p:sp>
    </p:spTree>
    <p:extLst>
      <p:ext uri="{BB962C8B-B14F-4D97-AF65-F5344CB8AC3E}">
        <p14:creationId xmlns:p14="http://schemas.microsoft.com/office/powerpoint/2010/main" val="3689763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143" y="0"/>
            <a:ext cx="7704667" cy="1981200"/>
          </a:xfrm>
        </p:spPr>
        <p:txBody>
          <a:bodyPr/>
          <a:lstStyle/>
          <a:p>
            <a:r>
              <a:rPr lang="en-US" b="1" dirty="0"/>
              <a:t>WHAT is the IB diploma program?</a:t>
            </a:r>
          </a:p>
        </p:txBody>
      </p:sp>
      <p:sp>
        <p:nvSpPr>
          <p:cNvPr id="3" name="Content Placeholder 2"/>
          <p:cNvSpPr>
            <a:spLocks noGrp="1"/>
          </p:cNvSpPr>
          <p:nvPr>
            <p:ph idx="1"/>
          </p:nvPr>
        </p:nvSpPr>
        <p:spPr>
          <a:xfrm>
            <a:off x="967143" y="1547001"/>
            <a:ext cx="8138941" cy="4700312"/>
          </a:xfrm>
        </p:spPr>
        <p:txBody>
          <a:bodyPr>
            <a:normAutofit/>
          </a:bodyPr>
          <a:lstStyle/>
          <a:p>
            <a:r>
              <a:rPr lang="en-US" sz="2800" b="0" dirty="0"/>
              <a:t>A rigorous two-year program for 11</a:t>
            </a:r>
            <a:r>
              <a:rPr lang="en-US" sz="2800" b="0" baseline="30000" dirty="0"/>
              <a:t>th</a:t>
            </a:r>
            <a:r>
              <a:rPr lang="en-US" sz="2800" b="0" dirty="0"/>
              <a:t> and 12</a:t>
            </a:r>
            <a:r>
              <a:rPr lang="en-US" sz="2800" b="0" baseline="30000" dirty="0"/>
              <a:t>th</a:t>
            </a:r>
            <a:r>
              <a:rPr lang="en-US" sz="2800" b="0" dirty="0"/>
              <a:t> graders. </a:t>
            </a:r>
          </a:p>
          <a:p>
            <a:r>
              <a:rPr lang="en-US" sz="2800" b="0" dirty="0"/>
              <a:t>Students take all their classes at the IB level, which carries a 1.2 weight (like AP) and is eligible for college placement or credit.</a:t>
            </a:r>
          </a:p>
          <a:p>
            <a:r>
              <a:rPr lang="en-US" sz="2800" dirty="0"/>
              <a:t>In addition to individual course credits, students who successfully complete the program can achieve an IB Diploma, which is an international qualification. </a:t>
            </a:r>
          </a:p>
        </p:txBody>
      </p:sp>
    </p:spTree>
    <p:extLst>
      <p:ext uri="{BB962C8B-B14F-4D97-AF65-F5344CB8AC3E}">
        <p14:creationId xmlns:p14="http://schemas.microsoft.com/office/powerpoint/2010/main" val="290582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0"/>
            <a:ext cx="7704667" cy="1543987"/>
          </a:xfrm>
        </p:spPr>
        <p:txBody>
          <a:bodyPr/>
          <a:lstStyle/>
          <a:p>
            <a:r>
              <a:rPr lang="en-US" b="1" dirty="0"/>
              <a:t>WHO is IB for?</a:t>
            </a:r>
          </a:p>
        </p:txBody>
      </p:sp>
      <p:sp>
        <p:nvSpPr>
          <p:cNvPr id="3" name="Content Placeholder 2"/>
          <p:cNvSpPr>
            <a:spLocks noGrp="1"/>
          </p:cNvSpPr>
          <p:nvPr>
            <p:ph idx="1"/>
          </p:nvPr>
        </p:nvSpPr>
        <p:spPr>
          <a:xfrm>
            <a:off x="809607" y="1297459"/>
            <a:ext cx="8049718" cy="6040226"/>
          </a:xfrm>
        </p:spPr>
        <p:txBody>
          <a:bodyPr>
            <a:noAutofit/>
          </a:bodyPr>
          <a:lstStyle/>
          <a:p>
            <a:pPr>
              <a:buFont typeface="Wingdings" charset="2"/>
              <a:buChar char="§"/>
            </a:pPr>
            <a:r>
              <a:rPr lang="en-US" sz="2200" dirty="0"/>
              <a:t>IB is a two year program for juniors and seniors. Students apply in the spring of their sophomore year.</a:t>
            </a:r>
          </a:p>
          <a:p>
            <a:pPr>
              <a:buFont typeface="Wingdings" charset="2"/>
              <a:buChar char="§"/>
            </a:pPr>
            <a:r>
              <a:rPr lang="en-US" sz="2200" dirty="0"/>
              <a:t>IB is for students who want to challenge themselves by taking rigorous college-level classes in every subject.</a:t>
            </a:r>
          </a:p>
          <a:p>
            <a:pPr>
              <a:buFont typeface="Wingdings" charset="2"/>
              <a:buChar char="§"/>
            </a:pPr>
            <a:r>
              <a:rPr lang="en-US" sz="2200" dirty="0"/>
              <a:t>IB is for students who want to think critically about what they are learning instead of just filling in bubbles.</a:t>
            </a:r>
          </a:p>
          <a:p>
            <a:pPr>
              <a:buFont typeface="Wingdings" charset="2"/>
              <a:buChar char="§"/>
            </a:pPr>
            <a:r>
              <a:rPr lang="en-US" sz="2200" dirty="0"/>
              <a:t>IB is for students who love finding connections between their subjects instead of study subjects in isolation.</a:t>
            </a:r>
          </a:p>
          <a:p>
            <a:pPr>
              <a:buFont typeface="Wingdings" charset="2"/>
              <a:buChar char="§"/>
            </a:pPr>
            <a:r>
              <a:rPr lang="en-US" sz="2200" dirty="0"/>
              <a:t>IB is for students who can work independently and have strong time management skills. (If they’re not there yet, they sure will learn!)</a:t>
            </a:r>
          </a:p>
          <a:p>
            <a:pPr>
              <a:buFont typeface="Wingdings" charset="2"/>
              <a:buChar char="§"/>
            </a:pPr>
            <a:endParaRPr lang="en-US" sz="2000" b="1" dirty="0"/>
          </a:p>
          <a:p>
            <a:pPr>
              <a:buFont typeface="Wingdings" charset="2"/>
              <a:buChar char="§"/>
            </a:pPr>
            <a:endParaRPr lang="en-US" sz="2000" b="1" dirty="0"/>
          </a:p>
          <a:p>
            <a:pPr>
              <a:buFont typeface="Wingdings" charset="2"/>
              <a:buChar char="§"/>
            </a:pPr>
            <a:endParaRPr lang="en-US" sz="2000" dirty="0"/>
          </a:p>
          <a:p>
            <a:pPr>
              <a:buFont typeface="Wingdings" charset="2"/>
              <a:buChar char="§"/>
            </a:pPr>
            <a:endParaRPr lang="en-US" sz="2000" dirty="0"/>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081616" y="1104472"/>
            <a:ext cx="7505700" cy="6426200"/>
          </a:xfrm>
          <a:prstGeom prst="rect">
            <a:avLst/>
          </a:prstGeom>
        </p:spPr>
      </p:pic>
    </p:spTree>
    <p:extLst>
      <p:ext uri="{BB962C8B-B14F-4D97-AF65-F5344CB8AC3E}">
        <p14:creationId xmlns:p14="http://schemas.microsoft.com/office/powerpoint/2010/main" val="298964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12427"/>
            <a:ext cx="7704667" cy="1981200"/>
          </a:xfrm>
        </p:spPr>
        <p:txBody>
          <a:bodyPr/>
          <a:lstStyle/>
          <a:p>
            <a:r>
              <a:rPr lang="en-US" b="1" dirty="0"/>
              <a:t>What do Central IB students say?</a:t>
            </a:r>
          </a:p>
        </p:txBody>
      </p:sp>
      <p:sp>
        <p:nvSpPr>
          <p:cNvPr id="3" name="Content Placeholder 2"/>
          <p:cNvSpPr>
            <a:spLocks noGrp="1"/>
          </p:cNvSpPr>
          <p:nvPr>
            <p:ph idx="1"/>
          </p:nvPr>
        </p:nvSpPr>
        <p:spPr>
          <a:xfrm>
            <a:off x="1131220" y="1575271"/>
            <a:ext cx="7704667" cy="4542020"/>
          </a:xfrm>
        </p:spPr>
        <p:txBody>
          <a:bodyPr>
            <a:normAutofit fontScale="92500"/>
          </a:bodyPr>
          <a:lstStyle/>
          <a:p>
            <a:r>
              <a:rPr lang="en-US" dirty="0"/>
              <a:t>“You have smaller class sizes and stronger relationships with your classmates.”</a:t>
            </a:r>
          </a:p>
          <a:p>
            <a:r>
              <a:rPr lang="en-US" dirty="0"/>
              <a:t>“You have stronger relationships with your teachers as well.”</a:t>
            </a:r>
          </a:p>
          <a:p>
            <a:r>
              <a:rPr lang="en-US" dirty="0"/>
              <a:t>“Getting college recommendations is a breeze”</a:t>
            </a:r>
          </a:p>
          <a:p>
            <a:r>
              <a:rPr lang="en-US" dirty="0"/>
              <a:t>“Teachers plan together.”</a:t>
            </a:r>
          </a:p>
          <a:p>
            <a:r>
              <a:rPr lang="en-US" dirty="0"/>
              <a:t>“The Coordinator acts as your personal academic advisor.”</a:t>
            </a:r>
          </a:p>
          <a:p>
            <a:r>
              <a:rPr lang="en-US" dirty="0"/>
              <a:t>“It’s not multiple choice—</a:t>
            </a:r>
            <a:r>
              <a:rPr lang="en-US"/>
              <a:t>it makes </a:t>
            </a:r>
            <a:r>
              <a:rPr lang="en-US" dirty="0"/>
              <a:t>you think!”</a:t>
            </a:r>
          </a:p>
          <a:p>
            <a:r>
              <a:rPr lang="en-US" dirty="0"/>
              <a:t>“You really learn to write a research paper.”</a:t>
            </a:r>
          </a:p>
          <a:p>
            <a:r>
              <a:rPr lang="en-US" dirty="0"/>
              <a:t>“Gives you a chance to connect things together and use the knowledge you gain.”</a:t>
            </a:r>
          </a:p>
        </p:txBody>
      </p:sp>
    </p:spTree>
    <p:extLst>
      <p:ext uri="{BB962C8B-B14F-4D97-AF65-F5344CB8AC3E}">
        <p14:creationId xmlns:p14="http://schemas.microsoft.com/office/powerpoint/2010/main" val="157073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2"/>
            <a:ext cx="7704667" cy="1025610"/>
          </a:xfrm>
        </p:spPr>
        <p:txBody>
          <a:bodyPr/>
          <a:lstStyle/>
          <a:p>
            <a:r>
              <a:rPr lang="en-US" b="1" dirty="0"/>
              <a:t>What is the IB core?</a:t>
            </a:r>
          </a:p>
        </p:txBody>
      </p:sp>
      <p:sp>
        <p:nvSpPr>
          <p:cNvPr id="3" name="Content Placeholder 2"/>
          <p:cNvSpPr>
            <a:spLocks noGrp="1"/>
          </p:cNvSpPr>
          <p:nvPr>
            <p:ph idx="1"/>
          </p:nvPr>
        </p:nvSpPr>
        <p:spPr>
          <a:xfrm>
            <a:off x="1096433" y="1587500"/>
            <a:ext cx="7704667" cy="4292600"/>
          </a:xfrm>
        </p:spPr>
        <p:txBody>
          <a:bodyPr>
            <a:normAutofit/>
          </a:bodyPr>
          <a:lstStyle/>
          <a:p>
            <a:r>
              <a:rPr lang="en-US" sz="2000" dirty="0"/>
              <a:t>All students in the IB Program participate in 3 core learning experiences:</a:t>
            </a:r>
          </a:p>
          <a:p>
            <a:r>
              <a:rPr lang="en-US" sz="2000" dirty="0"/>
              <a:t>The Theory of Knowledge class, in which they will investigate where knowledge comes from!</a:t>
            </a:r>
          </a:p>
          <a:p>
            <a:r>
              <a:rPr lang="en-US" sz="2000" dirty="0"/>
              <a:t>The Extended Essay: Students write 4000-word research paper on a topic of their interest!</a:t>
            </a:r>
          </a:p>
          <a:p>
            <a:r>
              <a:rPr lang="en-US" sz="2000" dirty="0"/>
              <a:t>Creativity, Action, and Service: Learn outside the classroom and reflecting on their personal growth through these activities.</a:t>
            </a:r>
          </a:p>
        </p:txBody>
      </p:sp>
    </p:spTree>
    <p:extLst>
      <p:ext uri="{BB962C8B-B14F-4D97-AF65-F5344CB8AC3E}">
        <p14:creationId xmlns:p14="http://schemas.microsoft.com/office/powerpoint/2010/main" val="121891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12215"/>
            <a:ext cx="7704667" cy="1099750"/>
          </a:xfrm>
        </p:spPr>
        <p:txBody>
          <a:bodyPr/>
          <a:lstStyle/>
          <a:p>
            <a:r>
              <a:rPr lang="en-US" b="1" dirty="0"/>
              <a:t>What classes will they take?	</a:t>
            </a:r>
          </a:p>
        </p:txBody>
      </p:sp>
      <p:sp>
        <p:nvSpPr>
          <p:cNvPr id="3" name="Content Placeholder 2"/>
          <p:cNvSpPr>
            <a:spLocks noGrp="1"/>
          </p:cNvSpPr>
          <p:nvPr>
            <p:ph idx="1"/>
          </p:nvPr>
        </p:nvSpPr>
        <p:spPr>
          <a:xfrm>
            <a:off x="1349882" y="1311965"/>
            <a:ext cx="7197770" cy="5088833"/>
          </a:xfrm>
        </p:spPr>
        <p:txBody>
          <a:bodyPr>
            <a:normAutofit fontScale="77500" lnSpcReduction="20000"/>
          </a:bodyPr>
          <a:lstStyle/>
          <a:p>
            <a:r>
              <a:rPr lang="en-US" sz="2900" b="1" dirty="0">
                <a:latin typeface="Corbel" charset="0"/>
                <a:ea typeface="Corbel" charset="0"/>
                <a:cs typeface="Corbel" charset="0"/>
              </a:rPr>
              <a:t>The Six Academic Areas</a:t>
            </a:r>
          </a:p>
          <a:p>
            <a:r>
              <a:rPr lang="en-US" sz="2900" dirty="0">
                <a:latin typeface="Corbel" charset="0"/>
                <a:ea typeface="Corbel" charset="0"/>
                <a:cs typeface="Corbel" charset="0"/>
              </a:rPr>
              <a:t>Group 1: Studies in Language and Literature ("English”)</a:t>
            </a:r>
          </a:p>
          <a:p>
            <a:r>
              <a:rPr lang="en-US" sz="2900" dirty="0">
                <a:latin typeface="Corbel" charset="0"/>
                <a:ea typeface="Corbel" charset="0"/>
                <a:cs typeface="Corbel" charset="0"/>
              </a:rPr>
              <a:t>Group 2: Language Acquisition  ("World Language”) (3 difficulty levels) </a:t>
            </a:r>
          </a:p>
          <a:p>
            <a:r>
              <a:rPr lang="en-US" sz="2900" dirty="0">
                <a:latin typeface="Corbel" charset="0"/>
                <a:ea typeface="Corbel" charset="0"/>
                <a:cs typeface="Corbel" charset="0"/>
              </a:rPr>
              <a:t>Group 3: Individuals and Societies ("Social Studies”)</a:t>
            </a:r>
          </a:p>
          <a:p>
            <a:r>
              <a:rPr lang="en-US" sz="2900" dirty="0">
                <a:latin typeface="Corbel" charset="0"/>
                <a:ea typeface="Corbel" charset="0"/>
                <a:cs typeface="Corbel" charset="0"/>
              </a:rPr>
              <a:t>Group 4: Mathematics (3 difficulty levels)</a:t>
            </a:r>
          </a:p>
          <a:p>
            <a:r>
              <a:rPr lang="en-US" sz="2900" dirty="0">
                <a:latin typeface="Corbel" charset="0"/>
                <a:ea typeface="Corbel" charset="0"/>
                <a:cs typeface="Corbel" charset="0"/>
              </a:rPr>
              <a:t>Group 5: Sciences</a:t>
            </a:r>
          </a:p>
          <a:p>
            <a:r>
              <a:rPr lang="en-US" sz="2900" dirty="0">
                <a:latin typeface="Corbel" charset="0"/>
                <a:ea typeface="Corbel" charset="0"/>
                <a:cs typeface="Corbel" charset="0"/>
              </a:rPr>
              <a:t>Group 6: The Arts</a:t>
            </a:r>
          </a:p>
          <a:p>
            <a:r>
              <a:rPr lang="en-US" sz="2900" dirty="0">
                <a:latin typeface="Corbel" charset="0"/>
                <a:ea typeface="Corbel" charset="0"/>
                <a:cs typeface="Corbel" charset="0"/>
              </a:rPr>
              <a:t>Students are required to choose one subject from each of Groups 1-5, and a sixth class from any group. </a:t>
            </a:r>
          </a:p>
          <a:p>
            <a:r>
              <a:rPr lang="en-US" sz="2900" dirty="0">
                <a:solidFill>
                  <a:srgbClr val="FF0000"/>
                </a:solidFill>
                <a:latin typeface="Corbel" charset="0"/>
                <a:ea typeface="Corbel" charset="0"/>
                <a:cs typeface="Corbel" charset="0"/>
              </a:rPr>
              <a:t>Three classes are taken “Higher Level” (2-years) and three are taken at “Standard Level” (1-year); all are rigorous and carry the 1.2 weight.</a:t>
            </a:r>
          </a:p>
          <a:p>
            <a:endParaRPr lang="en-US" dirty="0"/>
          </a:p>
        </p:txBody>
      </p:sp>
    </p:spTree>
    <p:extLst>
      <p:ext uri="{BB962C8B-B14F-4D97-AF65-F5344CB8AC3E}">
        <p14:creationId xmlns:p14="http://schemas.microsoft.com/office/powerpoint/2010/main" val="113398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0"/>
            <a:ext cx="7704667" cy="1037967"/>
          </a:xfrm>
        </p:spPr>
        <p:txBody>
          <a:bodyPr/>
          <a:lstStyle/>
          <a:p>
            <a:r>
              <a:rPr lang="en-US" b="1" dirty="0"/>
              <a:t>IB Course Offerings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5239296"/>
              </p:ext>
            </p:extLst>
          </p:nvPr>
        </p:nvGraphicFramePr>
        <p:xfrm>
          <a:off x="982133" y="1037967"/>
          <a:ext cx="7704667" cy="5737860"/>
        </p:xfrm>
        <a:graphic>
          <a:graphicData uri="http://schemas.openxmlformats.org/drawingml/2006/table">
            <a:tbl>
              <a:tblPr firstRow="1" firstCol="1" bandRow="1">
                <a:tableStyleId>{5C22544A-7EE6-4342-B048-85BDC9FD1C3A}</a:tableStyleId>
              </a:tblPr>
              <a:tblGrid>
                <a:gridCol w="3454428">
                  <a:extLst>
                    <a:ext uri="{9D8B030D-6E8A-4147-A177-3AD203B41FA5}">
                      <a16:colId xmlns:a16="http://schemas.microsoft.com/office/drawing/2014/main" val="20000"/>
                    </a:ext>
                  </a:extLst>
                </a:gridCol>
                <a:gridCol w="4250239">
                  <a:extLst>
                    <a:ext uri="{9D8B030D-6E8A-4147-A177-3AD203B41FA5}">
                      <a16:colId xmlns:a16="http://schemas.microsoft.com/office/drawing/2014/main" val="20001"/>
                    </a:ext>
                  </a:extLst>
                </a:gridCol>
              </a:tblGrid>
              <a:tr h="4782065">
                <a:tc>
                  <a:txBody>
                    <a:bodyPr/>
                    <a:lstStyle/>
                    <a:p>
                      <a:pPr marL="457200" marR="0" algn="l">
                        <a:lnSpc>
                          <a:spcPct val="115000"/>
                        </a:lnSpc>
                        <a:spcBef>
                          <a:spcPts val="0"/>
                        </a:spcBef>
                        <a:spcAft>
                          <a:spcPts val="0"/>
                        </a:spcAft>
                      </a:pPr>
                      <a:r>
                        <a:rPr lang="en-US" sz="1500" b="1" dirty="0">
                          <a:solidFill>
                            <a:srgbClr val="FF0000"/>
                          </a:solidFill>
                          <a:effectLst/>
                        </a:rPr>
                        <a:t>Group 1: Studies in Literature</a:t>
                      </a:r>
                    </a:p>
                    <a:p>
                      <a:pPr marL="342900" marR="0" lvl="0" indent="-342900" algn="l">
                        <a:lnSpc>
                          <a:spcPct val="115000"/>
                        </a:lnSpc>
                        <a:spcBef>
                          <a:spcPts val="0"/>
                        </a:spcBef>
                        <a:spcAft>
                          <a:spcPts val="0"/>
                        </a:spcAft>
                        <a:buFont typeface="Wingdings" charset="2"/>
                        <a:buChar char=""/>
                      </a:pPr>
                      <a:r>
                        <a:rPr lang="en-US" sz="1500" b="1" dirty="0">
                          <a:effectLst/>
                        </a:rPr>
                        <a:t>IB English HL (required)</a:t>
                      </a:r>
                    </a:p>
                    <a:p>
                      <a:pPr marL="914400" marR="0" algn="l">
                        <a:lnSpc>
                          <a:spcPct val="115000"/>
                        </a:lnSpc>
                        <a:spcBef>
                          <a:spcPts val="0"/>
                        </a:spcBef>
                        <a:spcAft>
                          <a:spcPts val="0"/>
                        </a:spcAft>
                      </a:pPr>
                      <a:r>
                        <a:rPr lang="en-US" sz="1500" b="1" dirty="0">
                          <a:effectLst/>
                        </a:rPr>
                        <a:t> </a:t>
                      </a:r>
                    </a:p>
                    <a:p>
                      <a:pPr marL="457200" marR="0" algn="l">
                        <a:lnSpc>
                          <a:spcPct val="115000"/>
                        </a:lnSpc>
                        <a:spcBef>
                          <a:spcPts val="0"/>
                        </a:spcBef>
                        <a:spcAft>
                          <a:spcPts val="0"/>
                        </a:spcAft>
                      </a:pPr>
                      <a:r>
                        <a:rPr lang="en-US" sz="1500" b="1" dirty="0">
                          <a:solidFill>
                            <a:srgbClr val="FF0000"/>
                          </a:solidFill>
                          <a:effectLst/>
                        </a:rPr>
                        <a:t>Group 2: Language Acquisition</a:t>
                      </a:r>
                    </a:p>
                    <a:p>
                      <a:pPr marL="342900" marR="0" lvl="0" indent="-342900" algn="l">
                        <a:lnSpc>
                          <a:spcPct val="115000"/>
                        </a:lnSpc>
                        <a:spcBef>
                          <a:spcPts val="0"/>
                        </a:spcBef>
                        <a:spcAft>
                          <a:spcPts val="0"/>
                        </a:spcAft>
                        <a:buFont typeface="Wingdings" charset="2"/>
                        <a:buChar char=""/>
                      </a:pPr>
                      <a:r>
                        <a:rPr lang="en-US" sz="1500" b="1" dirty="0">
                          <a:effectLst/>
                        </a:rPr>
                        <a:t>French HL/SL</a:t>
                      </a:r>
                    </a:p>
                    <a:p>
                      <a:pPr marL="342900" marR="0" lvl="0" indent="-342900" algn="l">
                        <a:lnSpc>
                          <a:spcPct val="115000"/>
                        </a:lnSpc>
                        <a:spcBef>
                          <a:spcPts val="0"/>
                        </a:spcBef>
                        <a:spcAft>
                          <a:spcPts val="0"/>
                        </a:spcAft>
                        <a:buFont typeface="Wingdings" charset="2"/>
                        <a:buChar char=""/>
                      </a:pPr>
                      <a:r>
                        <a:rPr lang="en-US" sz="1500" b="1" dirty="0">
                          <a:effectLst/>
                        </a:rPr>
                        <a:t>Italian SL</a:t>
                      </a:r>
                    </a:p>
                    <a:p>
                      <a:pPr marL="342900" marR="0" lvl="0" indent="-342900" algn="l">
                        <a:lnSpc>
                          <a:spcPct val="115000"/>
                        </a:lnSpc>
                        <a:spcBef>
                          <a:spcPts val="0"/>
                        </a:spcBef>
                        <a:spcAft>
                          <a:spcPts val="0"/>
                        </a:spcAft>
                        <a:buFont typeface="Wingdings" charset="2"/>
                        <a:buChar char=""/>
                      </a:pPr>
                      <a:r>
                        <a:rPr lang="en-US" sz="1500" b="1" dirty="0">
                          <a:effectLst/>
                        </a:rPr>
                        <a:t>Latin SL</a:t>
                      </a:r>
                    </a:p>
                    <a:p>
                      <a:pPr marL="342900" marR="0" lvl="0" indent="-342900" algn="l">
                        <a:lnSpc>
                          <a:spcPct val="115000"/>
                        </a:lnSpc>
                        <a:spcBef>
                          <a:spcPts val="0"/>
                        </a:spcBef>
                        <a:spcAft>
                          <a:spcPts val="0"/>
                        </a:spcAft>
                        <a:buFont typeface="Wingdings" charset="2"/>
                        <a:buChar char=""/>
                      </a:pPr>
                      <a:r>
                        <a:rPr lang="en-US" sz="1500" b="1" dirty="0">
                          <a:effectLst/>
                        </a:rPr>
                        <a:t>Mandarin SL</a:t>
                      </a:r>
                    </a:p>
                    <a:p>
                      <a:pPr marL="342900" marR="0" lvl="0" indent="-342900" algn="l">
                        <a:lnSpc>
                          <a:spcPct val="115000"/>
                        </a:lnSpc>
                        <a:spcBef>
                          <a:spcPts val="0"/>
                        </a:spcBef>
                        <a:spcAft>
                          <a:spcPts val="0"/>
                        </a:spcAft>
                        <a:buFont typeface="Wingdings" charset="2"/>
                        <a:buChar char=""/>
                      </a:pPr>
                      <a:r>
                        <a:rPr lang="en-US" sz="1500" b="1" dirty="0">
                          <a:effectLst/>
                        </a:rPr>
                        <a:t>Spanish HL/SL</a:t>
                      </a:r>
                    </a:p>
                    <a:p>
                      <a:pPr marL="0" marR="0" algn="l">
                        <a:lnSpc>
                          <a:spcPct val="115000"/>
                        </a:lnSpc>
                        <a:spcBef>
                          <a:spcPts val="0"/>
                        </a:spcBef>
                        <a:spcAft>
                          <a:spcPts val="0"/>
                        </a:spcAft>
                      </a:pPr>
                      <a:r>
                        <a:rPr lang="en-US" sz="1500" b="1" dirty="0">
                          <a:effectLst/>
                        </a:rPr>
                        <a:t>**HL language students have an extra spot in their schedule for a non-IB elective</a:t>
                      </a:r>
                    </a:p>
                    <a:p>
                      <a:pPr marL="0" marR="0" algn="l">
                        <a:spcBef>
                          <a:spcPts val="0"/>
                        </a:spcBef>
                        <a:spcAft>
                          <a:spcPts val="0"/>
                        </a:spcAft>
                      </a:pPr>
                      <a:r>
                        <a:rPr lang="en-US" sz="1500" b="1" dirty="0">
                          <a:effectLst/>
                        </a:rPr>
                        <a:t> </a:t>
                      </a:r>
                      <a:endParaRPr lang="en-US" sz="1500" b="1" dirty="0">
                        <a:solidFill>
                          <a:srgbClr val="FF0000"/>
                        </a:solidFill>
                        <a:effectLst/>
                      </a:endParaRPr>
                    </a:p>
                    <a:p>
                      <a:pPr marL="457200" marR="0" algn="l">
                        <a:lnSpc>
                          <a:spcPct val="115000"/>
                        </a:lnSpc>
                        <a:spcBef>
                          <a:spcPts val="0"/>
                        </a:spcBef>
                        <a:spcAft>
                          <a:spcPts val="0"/>
                        </a:spcAft>
                      </a:pPr>
                      <a:r>
                        <a:rPr lang="en-US" sz="1500" b="1" dirty="0">
                          <a:solidFill>
                            <a:srgbClr val="FF0000"/>
                          </a:solidFill>
                          <a:effectLst/>
                        </a:rPr>
                        <a:t>Group 3: Individuals and Societies</a:t>
                      </a:r>
                    </a:p>
                    <a:p>
                      <a:pPr marL="342900" marR="0" lvl="0" indent="-342900" algn="l">
                        <a:lnSpc>
                          <a:spcPct val="115000"/>
                        </a:lnSpc>
                        <a:spcBef>
                          <a:spcPts val="0"/>
                        </a:spcBef>
                        <a:spcAft>
                          <a:spcPts val="0"/>
                        </a:spcAft>
                        <a:buFont typeface="Wingdings" charset="2"/>
                        <a:buChar char=""/>
                      </a:pPr>
                      <a:r>
                        <a:rPr lang="en-US" sz="1500" b="1" dirty="0">
                          <a:effectLst/>
                        </a:rPr>
                        <a:t>History HL (required) </a:t>
                      </a:r>
                    </a:p>
                    <a:p>
                      <a:pPr marL="342900" marR="0" lvl="0" indent="-342900" algn="l">
                        <a:lnSpc>
                          <a:spcPct val="115000"/>
                        </a:lnSpc>
                        <a:spcBef>
                          <a:spcPts val="0"/>
                        </a:spcBef>
                        <a:spcAft>
                          <a:spcPts val="0"/>
                        </a:spcAft>
                        <a:buFont typeface="Wingdings" charset="2"/>
                        <a:buChar char=""/>
                      </a:pPr>
                      <a:r>
                        <a:rPr lang="en-US" sz="1500" b="1" dirty="0">
                          <a:effectLst/>
                        </a:rPr>
                        <a:t>Psychology HL/SL</a:t>
                      </a:r>
                    </a:p>
                    <a:p>
                      <a:pPr marL="342900" marR="0" lvl="0" indent="-342900" algn="l">
                        <a:lnSpc>
                          <a:spcPct val="115000"/>
                        </a:lnSpc>
                        <a:spcBef>
                          <a:spcPts val="0"/>
                        </a:spcBef>
                        <a:spcAft>
                          <a:spcPts val="0"/>
                        </a:spcAft>
                        <a:buFont typeface="Wingdings" charset="2"/>
                        <a:buChar char=""/>
                      </a:pPr>
                      <a:r>
                        <a:rPr lang="en-US" sz="1500" b="1" dirty="0">
                          <a:effectLst/>
                        </a:rPr>
                        <a:t>Philosophy HL/SL</a:t>
                      </a:r>
                    </a:p>
                    <a:p>
                      <a:pPr marL="342900" marR="0" lvl="0" indent="-342900" algn="l">
                        <a:lnSpc>
                          <a:spcPct val="115000"/>
                        </a:lnSpc>
                        <a:spcBef>
                          <a:spcPts val="0"/>
                        </a:spcBef>
                        <a:spcAft>
                          <a:spcPts val="0"/>
                        </a:spcAft>
                        <a:buFont typeface="Wingdings" charset="2"/>
                        <a:buChar char=""/>
                      </a:pPr>
                      <a:r>
                        <a:rPr lang="en-US" sz="1500" b="1" dirty="0">
                          <a:effectLst/>
                        </a:rPr>
                        <a:t>Global Politics SL</a:t>
                      </a:r>
                    </a:p>
                    <a:p>
                      <a:pPr marL="0" marR="0" algn="l">
                        <a:spcBef>
                          <a:spcPts val="0"/>
                        </a:spcBef>
                        <a:spcAft>
                          <a:spcPts val="0"/>
                        </a:spcAft>
                      </a:pPr>
                      <a:r>
                        <a:rPr lang="en-US" sz="1500" b="1" dirty="0">
                          <a:effectLst/>
                        </a:rPr>
                        <a:t> </a:t>
                      </a:r>
                      <a:endParaRPr lang="en-US" sz="1500" b="1" dirty="0">
                        <a:effectLst/>
                        <a:latin typeface="Calibri" charset="0"/>
                        <a:ea typeface="Calibri" charset="0"/>
                        <a:cs typeface="Times New Roman" charset="0"/>
                      </a:endParaRPr>
                    </a:p>
                  </a:txBody>
                  <a:tcPr marL="68580" marR="68580" marT="0" marB="0"/>
                </a:tc>
                <a:tc>
                  <a:txBody>
                    <a:bodyPr/>
                    <a:lstStyle/>
                    <a:p>
                      <a:pPr marL="457200" marR="0" algn="l">
                        <a:lnSpc>
                          <a:spcPct val="115000"/>
                        </a:lnSpc>
                        <a:spcBef>
                          <a:spcPts val="0"/>
                        </a:spcBef>
                        <a:spcAft>
                          <a:spcPts val="0"/>
                        </a:spcAft>
                      </a:pPr>
                      <a:r>
                        <a:rPr lang="en-US" sz="1500" b="1" dirty="0">
                          <a:solidFill>
                            <a:srgbClr val="FF0000"/>
                          </a:solidFill>
                          <a:effectLst/>
                        </a:rPr>
                        <a:t>Group 4: Sciences</a:t>
                      </a:r>
                    </a:p>
                    <a:p>
                      <a:pPr marL="342900" marR="0" lvl="0" indent="-342900" algn="l">
                        <a:lnSpc>
                          <a:spcPct val="115000"/>
                        </a:lnSpc>
                        <a:spcBef>
                          <a:spcPts val="0"/>
                        </a:spcBef>
                        <a:spcAft>
                          <a:spcPts val="0"/>
                        </a:spcAft>
                        <a:buFont typeface="Wingdings" charset="2"/>
                        <a:buChar char=""/>
                      </a:pPr>
                      <a:r>
                        <a:rPr lang="en-US" sz="1500" b="1" dirty="0">
                          <a:effectLst/>
                        </a:rPr>
                        <a:t>Biology HL/SL</a:t>
                      </a:r>
                    </a:p>
                    <a:p>
                      <a:pPr marL="342900" marR="0" lvl="0" indent="-342900" algn="l">
                        <a:lnSpc>
                          <a:spcPct val="115000"/>
                        </a:lnSpc>
                        <a:spcBef>
                          <a:spcPts val="0"/>
                        </a:spcBef>
                        <a:spcAft>
                          <a:spcPts val="0"/>
                        </a:spcAft>
                        <a:buFont typeface="Wingdings" charset="2"/>
                        <a:buChar char=""/>
                      </a:pPr>
                      <a:r>
                        <a:rPr lang="en-US" sz="1500" b="1" dirty="0">
                          <a:effectLst/>
                        </a:rPr>
                        <a:t>Chemistry SL</a:t>
                      </a:r>
                    </a:p>
                    <a:p>
                      <a:pPr marL="342900" marR="0" lvl="0" indent="-342900" algn="l">
                        <a:lnSpc>
                          <a:spcPct val="115000"/>
                        </a:lnSpc>
                        <a:spcBef>
                          <a:spcPts val="0"/>
                        </a:spcBef>
                        <a:spcAft>
                          <a:spcPts val="0"/>
                        </a:spcAft>
                        <a:buFont typeface="Wingdings" charset="2"/>
                        <a:buChar char=""/>
                      </a:pPr>
                      <a:r>
                        <a:rPr lang="en-US" sz="1500" b="1" dirty="0">
                          <a:effectLst/>
                        </a:rPr>
                        <a:t>Environmental Systems and Society SL</a:t>
                      </a:r>
                    </a:p>
                    <a:p>
                      <a:pPr marL="342900" marR="0" lvl="0" indent="-342900" algn="l">
                        <a:lnSpc>
                          <a:spcPct val="115000"/>
                        </a:lnSpc>
                        <a:spcBef>
                          <a:spcPts val="0"/>
                        </a:spcBef>
                        <a:spcAft>
                          <a:spcPts val="0"/>
                        </a:spcAft>
                        <a:buFont typeface="Wingdings" charset="2"/>
                        <a:buChar char=""/>
                      </a:pPr>
                      <a:r>
                        <a:rPr lang="en-US" sz="1500" b="1" dirty="0">
                          <a:effectLst/>
                        </a:rPr>
                        <a:t>Physics SL</a:t>
                      </a:r>
                    </a:p>
                    <a:p>
                      <a:pPr marL="342900" marR="0" lvl="0" indent="-342900" algn="l">
                        <a:lnSpc>
                          <a:spcPct val="115000"/>
                        </a:lnSpc>
                        <a:spcBef>
                          <a:spcPts val="0"/>
                        </a:spcBef>
                        <a:spcAft>
                          <a:spcPts val="0"/>
                        </a:spcAft>
                        <a:buFont typeface="Wingdings" charset="2"/>
                        <a:buChar char=""/>
                      </a:pPr>
                      <a:r>
                        <a:rPr lang="en-US" sz="1500" b="1" dirty="0">
                          <a:effectLst/>
                        </a:rPr>
                        <a:t>Astronomy SL</a:t>
                      </a:r>
                    </a:p>
                    <a:p>
                      <a:pPr marL="0" marR="0" algn="l">
                        <a:lnSpc>
                          <a:spcPct val="115000"/>
                        </a:lnSpc>
                        <a:spcBef>
                          <a:spcPts val="0"/>
                        </a:spcBef>
                        <a:spcAft>
                          <a:spcPts val="0"/>
                        </a:spcAft>
                      </a:pPr>
                      <a:r>
                        <a:rPr lang="en-US" sz="1500" b="1" dirty="0">
                          <a:effectLst/>
                        </a:rPr>
                        <a:t> </a:t>
                      </a:r>
                    </a:p>
                    <a:p>
                      <a:pPr marL="0" marR="0" algn="l">
                        <a:lnSpc>
                          <a:spcPct val="115000"/>
                        </a:lnSpc>
                        <a:spcBef>
                          <a:spcPts val="0"/>
                        </a:spcBef>
                        <a:spcAft>
                          <a:spcPts val="0"/>
                        </a:spcAft>
                      </a:pPr>
                      <a:r>
                        <a:rPr lang="en-US" sz="1500" b="1" dirty="0">
                          <a:solidFill>
                            <a:srgbClr val="FF0000"/>
                          </a:solidFill>
                          <a:effectLst/>
                        </a:rPr>
                        <a:t>Group 5: Mathematics</a:t>
                      </a:r>
                    </a:p>
                    <a:p>
                      <a:pPr marL="342900" marR="0" lvl="0" indent="-342900" algn="l">
                        <a:lnSpc>
                          <a:spcPct val="115000"/>
                        </a:lnSpc>
                        <a:spcBef>
                          <a:spcPts val="0"/>
                        </a:spcBef>
                        <a:spcAft>
                          <a:spcPts val="0"/>
                        </a:spcAft>
                        <a:buFont typeface="Wingdings" charset="2"/>
                        <a:buChar char=""/>
                      </a:pPr>
                      <a:r>
                        <a:rPr lang="en-US" sz="1500" b="1" dirty="0">
                          <a:effectLst/>
                        </a:rPr>
                        <a:t>Mathematics Analysis and Approaches HL (2 years/ comparable to AP Calculus AB/BC)</a:t>
                      </a:r>
                    </a:p>
                    <a:p>
                      <a:pPr marL="342900" marR="0" lvl="0" indent="-342900" algn="l">
                        <a:lnSpc>
                          <a:spcPct val="115000"/>
                        </a:lnSpc>
                        <a:spcBef>
                          <a:spcPts val="0"/>
                        </a:spcBef>
                        <a:spcAft>
                          <a:spcPts val="0"/>
                        </a:spcAft>
                        <a:buFont typeface="Wingdings" charset="2"/>
                        <a:buChar char=""/>
                      </a:pPr>
                      <a:r>
                        <a:rPr lang="en-US" sz="1500" b="1" dirty="0">
                          <a:effectLst/>
                        </a:rPr>
                        <a:t>Mathematics Analysis and Approaches  SL (pre-</a:t>
                      </a:r>
                      <a:r>
                        <a:rPr lang="en-US" sz="1500" b="1" dirty="0" err="1">
                          <a:effectLst/>
                        </a:rPr>
                        <a:t>calc</a:t>
                      </a:r>
                      <a:r>
                        <a:rPr lang="en-US" sz="1500" b="1" dirty="0">
                          <a:effectLst/>
                        </a:rPr>
                        <a:t>, some </a:t>
                      </a:r>
                      <a:r>
                        <a:rPr lang="en-US" sz="1500" b="1" dirty="0" err="1">
                          <a:effectLst/>
                        </a:rPr>
                        <a:t>calc</a:t>
                      </a:r>
                      <a:r>
                        <a:rPr lang="en-US" sz="1500" b="1" dirty="0">
                          <a:effectLst/>
                        </a:rPr>
                        <a:t>)</a:t>
                      </a:r>
                    </a:p>
                    <a:p>
                      <a:pPr marL="342900" marR="0" lvl="0" indent="-342900" algn="l">
                        <a:lnSpc>
                          <a:spcPct val="115000"/>
                        </a:lnSpc>
                        <a:spcBef>
                          <a:spcPts val="0"/>
                        </a:spcBef>
                        <a:spcAft>
                          <a:spcPts val="0"/>
                        </a:spcAft>
                        <a:buFont typeface="Wingdings" charset="2"/>
                        <a:buChar char=""/>
                      </a:pPr>
                      <a:r>
                        <a:rPr lang="en-US" sz="1500" b="1" dirty="0">
                          <a:effectLst/>
                        </a:rPr>
                        <a:t>Mathematics Applications and Interpretations SL (1 year stat and pre-</a:t>
                      </a:r>
                      <a:r>
                        <a:rPr lang="en-US" sz="1500" b="1" dirty="0" err="1">
                          <a:effectLst/>
                        </a:rPr>
                        <a:t>calc</a:t>
                      </a:r>
                      <a:r>
                        <a:rPr lang="en-US" sz="1500" b="1" dirty="0">
                          <a:effectLst/>
                        </a:rPr>
                        <a:t>)</a:t>
                      </a:r>
                    </a:p>
                    <a:p>
                      <a:pPr marL="0" marR="0" algn="l">
                        <a:spcBef>
                          <a:spcPts val="0"/>
                        </a:spcBef>
                        <a:spcAft>
                          <a:spcPts val="0"/>
                        </a:spcAft>
                      </a:pPr>
                      <a:r>
                        <a:rPr lang="en-US" sz="1500" b="1" dirty="0">
                          <a:effectLst/>
                        </a:rPr>
                        <a:t> </a:t>
                      </a:r>
                    </a:p>
                    <a:p>
                      <a:pPr marL="0" marR="0" algn="l">
                        <a:spcBef>
                          <a:spcPts val="0"/>
                        </a:spcBef>
                        <a:spcAft>
                          <a:spcPts val="0"/>
                        </a:spcAft>
                      </a:pPr>
                      <a:r>
                        <a:rPr lang="en-US" sz="1500" b="1" dirty="0">
                          <a:solidFill>
                            <a:srgbClr val="FF0000"/>
                          </a:solidFill>
                          <a:effectLst/>
                        </a:rPr>
                        <a:t>Group 6: The Arts</a:t>
                      </a:r>
                    </a:p>
                    <a:p>
                      <a:pPr marL="342900" marR="0" lvl="0" indent="-342900" algn="l">
                        <a:spcBef>
                          <a:spcPts val="0"/>
                        </a:spcBef>
                        <a:spcAft>
                          <a:spcPts val="0"/>
                        </a:spcAft>
                        <a:buFont typeface="Symbol" charset="2"/>
                        <a:buChar char=""/>
                      </a:pPr>
                      <a:r>
                        <a:rPr lang="en-US" sz="1500" b="1" dirty="0">
                          <a:effectLst/>
                        </a:rPr>
                        <a:t>IB Visual Arts HL </a:t>
                      </a:r>
                    </a:p>
                    <a:p>
                      <a:pPr marL="342900" marR="0" lvl="0" indent="-342900" algn="l">
                        <a:spcBef>
                          <a:spcPts val="0"/>
                        </a:spcBef>
                        <a:spcAft>
                          <a:spcPts val="0"/>
                        </a:spcAft>
                        <a:buFont typeface="Symbol" charset="2"/>
                        <a:buChar char=""/>
                      </a:pPr>
                      <a:r>
                        <a:rPr lang="en-US" sz="1500" b="1" dirty="0">
                          <a:effectLst/>
                        </a:rPr>
                        <a:t>IB Music SL</a:t>
                      </a:r>
                    </a:p>
                    <a:p>
                      <a:pPr marL="457200" marR="0" algn="l">
                        <a:spcBef>
                          <a:spcPts val="0"/>
                        </a:spcBef>
                        <a:spcAft>
                          <a:spcPts val="0"/>
                        </a:spcAft>
                      </a:pPr>
                      <a:r>
                        <a:rPr lang="en-US" sz="1500" b="1" dirty="0">
                          <a:effectLst/>
                        </a:rPr>
                        <a:t> </a:t>
                      </a:r>
                    </a:p>
                    <a:p>
                      <a:pPr marL="0" marR="0" algn="l">
                        <a:spcBef>
                          <a:spcPts val="0"/>
                        </a:spcBef>
                        <a:spcAft>
                          <a:spcPts val="0"/>
                        </a:spcAft>
                      </a:pPr>
                      <a:r>
                        <a:rPr lang="en-US" sz="1500" b="1" dirty="0">
                          <a:effectLst/>
                        </a:rPr>
                        <a:t>Mandatory Class= Theory of Knowledge</a:t>
                      </a:r>
                    </a:p>
                    <a:p>
                      <a:pPr marL="342900" marR="0" lvl="0" indent="-342900" algn="l">
                        <a:spcBef>
                          <a:spcPts val="0"/>
                        </a:spcBef>
                        <a:spcAft>
                          <a:spcPts val="0"/>
                        </a:spcAft>
                        <a:buFont typeface="Wingdings" charset="2"/>
                        <a:buChar char=""/>
                      </a:pPr>
                      <a:r>
                        <a:rPr lang="en-US" sz="1500" b="1" dirty="0">
                          <a:effectLst/>
                        </a:rPr>
                        <a:t>Class that teaches you how to think and learn and integrates all of your other classes together.</a:t>
                      </a:r>
                      <a:endParaRPr lang="en-US" sz="1500" b="1"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56025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776" y="0"/>
            <a:ext cx="7704667" cy="1981200"/>
          </a:xfrm>
        </p:spPr>
        <p:txBody>
          <a:bodyPr/>
          <a:lstStyle/>
          <a:p>
            <a:r>
              <a:rPr lang="en-US" b="1" dirty="0"/>
              <a:t>AP and IB: What’s the same?</a:t>
            </a:r>
          </a:p>
        </p:txBody>
      </p:sp>
      <p:sp>
        <p:nvSpPr>
          <p:cNvPr id="3" name="Content Placeholder 2"/>
          <p:cNvSpPr>
            <a:spLocks noGrp="1"/>
          </p:cNvSpPr>
          <p:nvPr>
            <p:ph idx="1"/>
          </p:nvPr>
        </p:nvSpPr>
        <p:spPr>
          <a:xfrm>
            <a:off x="1329400" y="1447481"/>
            <a:ext cx="7345043" cy="4495800"/>
          </a:xfrm>
        </p:spPr>
        <p:txBody>
          <a:bodyPr/>
          <a:lstStyle/>
          <a:p>
            <a:r>
              <a:rPr lang="en-US" dirty="0"/>
              <a:t>Both are rigorous, college-preparatory courses</a:t>
            </a:r>
          </a:p>
          <a:p>
            <a:r>
              <a:rPr lang="en-US" dirty="0"/>
              <a:t>Both culminate in assessment by a body outside the school, resulting in a score</a:t>
            </a:r>
          </a:p>
          <a:p>
            <a:r>
              <a:rPr lang="en-US" dirty="0"/>
              <a:t>Both offer the opportunity to earn college credit/placement based on that score</a:t>
            </a:r>
          </a:p>
          <a:p>
            <a:r>
              <a:rPr lang="en-US" dirty="0"/>
              <a:t>Both carry a 1.2 weight at Central</a:t>
            </a:r>
          </a:p>
          <a:p>
            <a:r>
              <a:rPr lang="en-US" dirty="0"/>
              <a:t>The colleges I spoke to (Harvard, Penn, Swarthmore, Drexel, University of Chicago and Boston University) say they view AP courses and IB courses as equivalent</a:t>
            </a:r>
          </a:p>
        </p:txBody>
      </p:sp>
    </p:spTree>
    <p:extLst>
      <p:ext uri="{BB962C8B-B14F-4D97-AF65-F5344CB8AC3E}">
        <p14:creationId xmlns:p14="http://schemas.microsoft.com/office/powerpoint/2010/main" val="13370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917" y="-70771"/>
            <a:ext cx="7704667" cy="1981200"/>
          </a:xfrm>
        </p:spPr>
        <p:txBody>
          <a:bodyPr/>
          <a:lstStyle/>
          <a:p>
            <a:r>
              <a:rPr lang="en-US" b="1" dirty="0"/>
              <a:t>Difference in Mission</a:t>
            </a:r>
          </a:p>
        </p:txBody>
      </p:sp>
      <p:sp>
        <p:nvSpPr>
          <p:cNvPr id="3" name="Content Placeholder 2"/>
          <p:cNvSpPr>
            <a:spLocks noGrp="1"/>
          </p:cNvSpPr>
          <p:nvPr>
            <p:ph idx="1"/>
          </p:nvPr>
        </p:nvSpPr>
        <p:spPr>
          <a:xfrm>
            <a:off x="1227644" y="1749168"/>
            <a:ext cx="7520940" cy="4623559"/>
          </a:xfrm>
        </p:spPr>
        <p:txBody>
          <a:bodyPr>
            <a:normAutofit fontScale="92500" lnSpcReduction="20000"/>
          </a:bodyPr>
          <a:lstStyle/>
          <a:p>
            <a:pPr marL="0" indent="0">
              <a:buNone/>
            </a:pPr>
            <a:r>
              <a:rPr lang="en-US" sz="2800" b="1" dirty="0"/>
              <a:t>College Board Mission Statement:</a:t>
            </a:r>
          </a:p>
          <a:p>
            <a:pPr>
              <a:buFont typeface="Arial"/>
              <a:buChar char="•"/>
            </a:pPr>
            <a:r>
              <a:rPr lang="en-US" sz="2800" dirty="0"/>
              <a:t>“The College Board’s mission is to connect students to college success and opportunity…committed to excellence and equity in education.”</a:t>
            </a:r>
          </a:p>
          <a:p>
            <a:pPr>
              <a:buFont typeface="Arial"/>
              <a:buChar char="•"/>
            </a:pPr>
            <a:endParaRPr lang="en-US" sz="2800" dirty="0"/>
          </a:p>
          <a:p>
            <a:pPr marL="0" indent="0">
              <a:buNone/>
            </a:pPr>
            <a:r>
              <a:rPr lang="en-US" sz="2800" b="1" dirty="0"/>
              <a:t>IB Mission Statement:</a:t>
            </a:r>
          </a:p>
          <a:p>
            <a:pPr>
              <a:buFont typeface="Arial"/>
              <a:buChar char="•"/>
            </a:pPr>
            <a:r>
              <a:rPr lang="en-US" sz="2800" dirty="0"/>
              <a:t>“The IB aims to develop inquiring, knowledgeable, and caring young people who create a better and more peaceful world through intercultural understanding and respect…who understand that other people, with their differences, can also be right.”</a:t>
            </a:r>
          </a:p>
          <a:p>
            <a:pPr>
              <a:buFont typeface="Arial"/>
              <a:buChar char="•"/>
            </a:pPr>
            <a:endParaRPr lang="en-US" sz="2800" dirty="0"/>
          </a:p>
        </p:txBody>
      </p:sp>
    </p:spTree>
    <p:extLst>
      <p:ext uri="{BB962C8B-B14F-4D97-AF65-F5344CB8AC3E}">
        <p14:creationId xmlns:p14="http://schemas.microsoft.com/office/powerpoint/2010/main" val="22985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2158</TotalTime>
  <Words>930</Words>
  <Application>Microsoft Macintosh PowerPoint</Application>
  <PresentationFormat>On-screen Show (4:3)</PresentationFormat>
  <Paragraphs>118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Corbel</vt:lpstr>
      <vt:lpstr>Symbol</vt:lpstr>
      <vt:lpstr>Times New Roman</vt:lpstr>
      <vt:lpstr>Wingdings</vt:lpstr>
      <vt:lpstr>Parallax</vt:lpstr>
      <vt:lpstr>IB Diploma program</vt:lpstr>
      <vt:lpstr>WHAT is the IB diploma program?</vt:lpstr>
      <vt:lpstr>WHO is IB for?</vt:lpstr>
      <vt:lpstr>What do Central IB students say?</vt:lpstr>
      <vt:lpstr>What is the IB core?</vt:lpstr>
      <vt:lpstr>What classes will they take? </vt:lpstr>
      <vt:lpstr>IB Course Offerings</vt:lpstr>
      <vt:lpstr>AP and IB: What’s the same?</vt:lpstr>
      <vt:lpstr>Difference in Mission</vt:lpstr>
      <vt:lpstr>Differences in Assessment</vt:lpstr>
      <vt:lpstr>Difference in Program</vt:lpstr>
      <vt:lpstr>IB Diploma Program</vt:lpstr>
      <vt:lpstr>I’m interested!</vt:lpstr>
    </vt:vector>
  </TitlesOfParts>
  <Company>Cenrtal HS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 Diploma program</dc:title>
  <dc:creator>KD Davenport</dc:creator>
  <cp:lastModifiedBy>Microsoft Office User</cp:lastModifiedBy>
  <cp:revision>51</cp:revision>
  <dcterms:created xsi:type="dcterms:W3CDTF">2015-12-09T20:19:46Z</dcterms:created>
  <dcterms:modified xsi:type="dcterms:W3CDTF">2019-12-12T00:39:46Z</dcterms:modified>
</cp:coreProperties>
</file>