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PT Sans Narrow"/>
      <p:regular r:id="rId19"/>
      <p:bold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5" roundtripDataSignature="AMtx7mh9BkXSN1s7Pc1yorrN0+RkRdux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1C6CF14-2A5A-464C-B7FC-7F5003B9F7A9}">
  <a:tblStyle styleId="{A1C6CF14-2A5A-464C-B7FC-7F5003B9F7A9}" styleName="Table_0">
    <a:wholeTbl>
      <a:tcTxStyle b="off" i="off">
        <a:font>
          <a:latin typeface="Century Schoolbook"/>
          <a:ea typeface="Century Schoolbook"/>
          <a:cs typeface="Century Schoolbook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EDE7"/>
          </a:solidFill>
        </a:fill>
      </a:tcStyle>
    </a:wholeTbl>
    <a:band1H>
      <a:tcTxStyle b="off" i="off"/>
      <a:tcStyle>
        <a:fill>
          <a:solidFill>
            <a:srgbClr val="FFD8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FFD8CC"/>
          </a:solidFill>
        </a:fill>
      </a:tcStyle>
    </a:band1V>
    <a:band2V>
      <a:tcTxStyle b="off" i="off"/>
    </a:band2V>
    <a:lastCol>
      <a:tcTxStyle b="on" i="off">
        <a:font>
          <a:latin typeface="Century Schoolbook"/>
          <a:ea typeface="Century Schoolbook"/>
          <a:cs typeface="Century Schoolbook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entury Schoolbook"/>
          <a:ea typeface="Century Schoolbook"/>
          <a:cs typeface="Century Schoolbook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entury Schoolbook"/>
          <a:ea typeface="Century Schoolbook"/>
          <a:cs typeface="Century Schoolbook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TSansNarrow-bold.fntdata"/><Relationship Id="rId22" Type="http://schemas.openxmlformats.org/officeDocument/2006/relationships/font" Target="fonts/OpenSans-bold.fntdata"/><Relationship Id="rId21" Type="http://schemas.openxmlformats.org/officeDocument/2006/relationships/font" Target="fonts/OpenSans-regular.fntdata"/><Relationship Id="rId24" Type="http://schemas.openxmlformats.org/officeDocument/2006/relationships/font" Target="fonts/OpenSans-boldItalic.fntdata"/><Relationship Id="rId23" Type="http://schemas.openxmlformats.org/officeDocument/2006/relationships/font" Target="fonts/OpenSa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PTSansNarrow-regular.fntdata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ae264236b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aae264236b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ae264236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gaae264236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aae264236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gaae264236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ae264236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gaae264236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ae264236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gaae264236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ae264236b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aae264236b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aae264236b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gaae264236b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ae264236b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gaae264236b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ae264236b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aae264236b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aae264236b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gaae264236b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aae264236b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aae264236b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1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rgbClr val="F1C23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1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rgbClr val="F1C23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1"/>
          <p:cNvGrpSpPr/>
          <p:nvPr/>
        </p:nvGrpSpPr>
        <p:grpSpPr>
          <a:xfrm>
            <a:off x="1004144" y="1022025"/>
            <a:ext cx="7136669" cy="152400"/>
            <a:chOff x="1346429" y="1011300"/>
            <a:chExt cx="6452100" cy="152400"/>
          </a:xfrm>
        </p:grpSpPr>
        <p:cxnSp>
          <p:nvCxnSpPr>
            <p:cNvPr id="13" name="Google Shape;13;p21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rgbClr val="CC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1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rgbClr val="CC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1"/>
          <p:cNvGrpSpPr/>
          <p:nvPr/>
        </p:nvGrpSpPr>
        <p:grpSpPr>
          <a:xfrm>
            <a:off x="1004151" y="3969100"/>
            <a:ext cx="7136669" cy="152400"/>
            <a:chOff x="1346435" y="3969088"/>
            <a:chExt cx="6452100" cy="152400"/>
          </a:xfrm>
        </p:grpSpPr>
        <p:cxnSp>
          <p:nvCxnSpPr>
            <p:cNvPr id="16" name="Google Shape;16;p21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rgbClr val="CC00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1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rgbClr val="CC00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1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None/>
              <a:defRPr sz="5400"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1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 sz="2400">
                <a:solidFill>
                  <a:srgbClr val="43434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_ONLY">
  <p:cSld name="CAPTION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6" name="Google Shape;56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_NUMBER">
  <p:cSld name="BIG_NUMBER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0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30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30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22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9" name="Google Shape;29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TITLE_AND_DESCRIPTION">
  <p:cSld name="SECTION_TITLE_AND_DESCRI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" name="Google Shape;34;p24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5" name="Google Shape;35;p24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None/>
              <a:defRPr sz="4200">
                <a:solidFill>
                  <a:srgbClr val="CC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6" name="Google Shape;36;p24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>
                <a:solidFill>
                  <a:srgbClr val="43434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7" name="Google Shape;37;p2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  <a:defRPr>
                <a:solidFill>
                  <a:srgbClr val="434343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38" name="Google Shape;38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TWO_COLUMNS" type="twoColTx">
  <p:cSld name="TITLE_AND_TWO_COLUMN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41" name="Google Shape;41;p2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2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_POINT">
  <p:cSld name="MAIN_POINT">
    <p:bg>
      <p:bgPr>
        <a:solidFill>
          <a:srgbClr val="CC0000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6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  <a:defRPr b="0" sz="54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49" name="Google Shape;49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_COLUMN_TEXT">
  <p:cSld name="ONE_COLUM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2400"/>
              <a:buNone/>
              <a:defRPr sz="2400">
                <a:solidFill>
                  <a:srgbClr val="CC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2" name="Google Shape;52;p2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3" name="Google Shape;53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rgbClr val="CC0000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philasd.org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classroom.google.com/c/MjIzNjMwODIzOTQy?cjc=2zpewim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centralhigh.net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200"/>
              <a:t>Subject Selection Process</a:t>
            </a:r>
            <a:endParaRPr sz="4200"/>
          </a:p>
        </p:txBody>
      </p:sp>
      <p:sp>
        <p:nvSpPr>
          <p:cNvPr id="67" name="Google Shape;67;p5"/>
          <p:cNvSpPr txBox="1"/>
          <p:nvPr>
            <p:ph idx="4294967295" type="body"/>
          </p:nvPr>
        </p:nvSpPr>
        <p:spPr>
          <a:xfrm>
            <a:off x="2045400" y="3214600"/>
            <a:ext cx="5103900" cy="8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" sz="2400"/>
              <a:t>Nicole Vanbuskirk</a:t>
            </a:r>
            <a:endParaRPr b="1" sz="24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i="1" lang="en" sz="2400"/>
              <a:t>Assistant Principal</a:t>
            </a:r>
            <a:endParaRPr b="1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aae264236b_0_5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Step 6</a:t>
            </a:r>
            <a:endParaRPr/>
          </a:p>
        </p:txBody>
      </p:sp>
      <p:sp>
        <p:nvSpPr>
          <p:cNvPr id="120" name="Google Shape;120;gaae264236b_0_5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Sports Roster ?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Varsity sports ONLY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must already be on the team!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must see your coaches; they will submit your name to Mr. Drayton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 Rosters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These don’t exist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No, we will not create one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ae264236b_0_5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Step 7</a:t>
            </a:r>
            <a:endParaRPr/>
          </a:p>
        </p:txBody>
      </p:sp>
      <p:sp>
        <p:nvSpPr>
          <p:cNvPr id="126" name="Google Shape;126;gaae264236b_0_5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Official rosters become available the last week in August through the Student Portal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Login at </a:t>
            </a:r>
            <a:r>
              <a:rPr lang="en" sz="2400" u="sng">
                <a:solidFill>
                  <a:srgbClr val="D2611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www.philasd.org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Students can request a roster change the first two weeks of the school year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Forms are available online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aae264236b_0_2"/>
          <p:cNvSpPr txBox="1"/>
          <p:nvPr>
            <p:ph type="title"/>
          </p:nvPr>
        </p:nvSpPr>
        <p:spPr>
          <a:xfrm>
            <a:off x="311700" y="738600"/>
            <a:ext cx="8571300" cy="19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cap="small">
                <a:solidFill>
                  <a:srgbClr val="CC0000"/>
                </a:solidFill>
              </a:rPr>
              <a:t>Nicole VanBuskirk—Roster Chairperson</a:t>
            </a:r>
            <a:endParaRPr cap="small">
              <a:solidFill>
                <a:srgbClr val="CC0000"/>
              </a:solidFill>
            </a:endParaRPr>
          </a:p>
          <a:p>
            <a:pPr indent="0" lvl="0" marL="27432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b="0" lang="en">
                <a:solidFill>
                  <a:srgbClr val="000000"/>
                </a:solidFill>
              </a:rPr>
              <a:t>chsrosteroffice@gmail.com</a:t>
            </a:r>
            <a:endParaRPr b="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600"/>
              <a:buNone/>
            </a:pPr>
            <a:r>
              <a:rPr b="0" lang="en">
                <a:solidFill>
                  <a:srgbClr val="000000"/>
                </a:solidFill>
              </a:rPr>
              <a:t>215-400-3590</a:t>
            </a:r>
            <a:endParaRPr cap="small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ae264236b_0_1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What does a Central student need to graduate?</a:t>
            </a:r>
            <a:endParaRPr/>
          </a:p>
        </p:txBody>
      </p:sp>
      <p:sp>
        <p:nvSpPr>
          <p:cNvPr id="73" name="Google Shape;73;gaae264236b_0_12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4-English (1,2,3 and 4)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3-Math (Algebra 1, Geometry, Algebra 2, Pre-Calc, Calc.)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3-Science (Biology, Chemistry, and Physics)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4-History (World, African-American, American, Social 	Science)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1-Multi-Disciplinary Project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2-World Language (same language)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1.5-Physical Education/Health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1-4</a:t>
            </a:r>
            <a:r>
              <a:rPr baseline="30000" lang="en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Math or Science or AP/IB Course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" sz="2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2- Arts and Humanities </a:t>
            </a:r>
            <a:endParaRPr sz="2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ae264236b_0_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Arts and Humanities</a:t>
            </a:r>
            <a:endParaRPr/>
          </a:p>
        </p:txBody>
      </p:sp>
      <p:sp>
        <p:nvSpPr>
          <p:cNvPr id="79" name="Google Shape;79;gaae264236b_0_1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Art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Music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English Electives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Social Studies Electives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World Language beyond the 2-year requirement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gaae264236b_0_22"/>
          <p:cNvGraphicFramePr/>
          <p:nvPr/>
        </p:nvGraphicFramePr>
        <p:xfrm>
          <a:off x="76200" y="7622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{A1C6CF14-2A5A-464C-B7FC-7F5003B9F7A9}</a:tableStyleId>
              </a:tblPr>
              <a:tblGrid>
                <a:gridCol w="2254925"/>
                <a:gridCol w="2254925"/>
                <a:gridCol w="2254925"/>
                <a:gridCol w="2254925"/>
              </a:tblGrid>
              <a:tr h="362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r>
                        <a:rPr baseline="30000"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r>
                        <a:rPr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Grade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r>
                        <a:rPr baseline="30000"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r>
                        <a:rPr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Grade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r>
                        <a:rPr baseline="30000"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r>
                        <a:rPr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Grade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r>
                        <a:rPr baseline="30000"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r>
                        <a:rPr lang="en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Grade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</a:tr>
              <a:tr h="362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English 1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English 2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English 3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English 4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</a:tr>
              <a:tr h="66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Algebra 1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Geometry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Algebra 2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baseline="30000"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</a:t>
                      </a: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Math/Science or AP/IB elective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</a:tr>
              <a:tr h="362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Biology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Physics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Chemistry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Elective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</a:tr>
              <a:tr h="934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World History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African American History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American History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Social Science, or AP Gov or IB Global Politics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</a:tr>
              <a:tr h="626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Language 1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Language 2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 and Health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Elective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</a:tr>
              <a:tr h="646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Art/Music/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Theater/PE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Elective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Elective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Elective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</a:tr>
              <a:tr h="362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Lunch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Lunch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Lunch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Lunch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</a:tr>
              <a:tr h="646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Community Service ?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Community Service ?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Community Service ?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Community Service ?</a:t>
                      </a:r>
                      <a:endParaRPr sz="18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ae264236b_0_2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Step 1</a:t>
            </a:r>
            <a:endParaRPr/>
          </a:p>
        </p:txBody>
      </p:sp>
      <p:sp>
        <p:nvSpPr>
          <p:cNvPr id="90" name="Google Shape;90;gaae264236b_0_2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Selection Google Classroom code will be shared with all students through their English classes the week of Jan. 25 at the latest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Classroom Code: 2zpewim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4320" lvl="0" marL="2743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Invite link: </a:t>
            </a:r>
            <a:r>
              <a:rPr lang="en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https://classroom.google.com/c/MjIzNjMwODIzOTQy?cjc=2zpewim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aae264236b_0_3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Step 2</a:t>
            </a:r>
            <a:endParaRPr/>
          </a:p>
        </p:txBody>
      </p:sp>
      <p:sp>
        <p:nvSpPr>
          <p:cNvPr id="96" name="Google Shape;96;gaae264236b_0_3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the Subject Selection Guide </a:t>
            </a:r>
            <a:b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 it at </a:t>
            </a:r>
            <a:r>
              <a:rPr lang="en" sz="2000" u="sng">
                <a:solidFill>
                  <a:srgbClr val="D2611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www.centralhigh.net</a:t>
            </a: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to departments’ information sessions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*dates and times to be announced on Google Classroom after Jan. 19</a:t>
            </a:r>
            <a:b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Narrow down your electives choices to something that interests you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baseline="30000"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grades choose 1 elective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aseline="30000"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graders choose 1 elective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baseline="30000"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graders choose 2 to 4 electives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aae264236b_0_3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Step 3</a:t>
            </a:r>
            <a:endParaRPr/>
          </a:p>
        </p:txBody>
      </p:sp>
      <p:sp>
        <p:nvSpPr>
          <p:cNvPr id="102" name="Google Shape;102;gaae264236b_0_3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get permission for the classes of your choice, if needed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*Process for AP/Honors/ IB courses to be clarified after January 19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the class description completely!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you don’t know where to go or whom to talk to, ASK!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chsrosteroffice@gmail.com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ae264236b_0_4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Step 4</a:t>
            </a:r>
            <a:endParaRPr/>
          </a:p>
        </p:txBody>
      </p:sp>
      <p:sp>
        <p:nvSpPr>
          <p:cNvPr id="108" name="Google Shape;108;gaae264236b_0_4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**You must log in as a student for your information to be recorded!!!!!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Fill out the Subject Selection Form online by February 8 to 19 (tentative)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Find it at philasd.org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you have questions or are confused after you look at the form online, come to the Roster Office drop-in sessions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ae264236b_0_4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Step 5</a:t>
            </a:r>
            <a:endParaRPr/>
          </a:p>
        </p:txBody>
      </p:sp>
      <p:sp>
        <p:nvSpPr>
          <p:cNvPr id="114" name="Google Shape;114;gaae264236b_0_4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Roster Office Subject Selection Drop-in Sessions -- 3-4 pm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Tuesday, February 9 -- 9th grade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Wednesday, February 10 -- 10th grade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Thursday, February 11 --11th grade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Tuesday, February 16 -- 9th grade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Wednesday, February 17 -- 10th grade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Thursday, February 18 --11th grade</a:t>
            </a:r>
            <a:b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000000"/>
              </a:buClr>
              <a:buSzPts val="1680"/>
              <a:buFont typeface="Arial"/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*Click on the Google Meet link at the top of the Google Classroom page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entral HSA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